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Bebas Neu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Bebas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b6736d879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b6736d879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3f19124e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3f19124e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3f1912599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3f1912599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3f1912599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3f1912599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3f1912599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3f1912599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3f19124e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3f19124e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3f191259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3f191259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6736d879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b6736d879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3f19124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3f19124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3f19125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3f19125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3f191259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3f191259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3f191259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3f19125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3f1912599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3f1912599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3f19124e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3f19124e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3f19124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3f19124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3f1912599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3f1912599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3f19124e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3f19124e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-6371151">
            <a:off x="-378026" y="3606978"/>
            <a:ext cx="2700230" cy="2260946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 rot="-6371151">
            <a:off x="-273251" y="3220253"/>
            <a:ext cx="2700230" cy="2260946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725" y="4129300"/>
            <a:ext cx="1014200" cy="10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575950" y="1555800"/>
            <a:ext cx="3992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rgbClr val="F1C232"/>
                </a:solidFill>
                <a:latin typeface="Bebas Neue"/>
                <a:ea typeface="Bebas Neue"/>
                <a:cs typeface="Bebas Neue"/>
                <a:sym typeface="Bebas Neue"/>
              </a:rPr>
              <a:t>Analyse client</a:t>
            </a:r>
            <a:endParaRPr sz="6000">
              <a:solidFill>
                <a:srgbClr val="F1C23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rgbClr val="F1C232"/>
                </a:solidFill>
                <a:latin typeface="Bebas Neue"/>
                <a:ea typeface="Bebas Neue"/>
                <a:cs typeface="Bebas Neue"/>
                <a:sym typeface="Bebas Neue"/>
              </a:rPr>
              <a:t>e-commerce</a:t>
            </a:r>
            <a:endParaRPr sz="6000">
              <a:solidFill>
                <a:srgbClr val="F1C23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0" name="Google Shape;60;p13"/>
          <p:cNvCxnSpPr>
            <a:stCxn id="59" idx="1"/>
            <a:endCxn id="59" idx="3"/>
          </p:cNvCxnSpPr>
          <p:nvPr/>
        </p:nvCxnSpPr>
        <p:spPr>
          <a:xfrm>
            <a:off x="2575950" y="2571750"/>
            <a:ext cx="39921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/>
        </p:nvSpPr>
        <p:spPr>
          <a:xfrm>
            <a:off x="2575950" y="4558500"/>
            <a:ext cx="3992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1C232"/>
                </a:solidFill>
                <a:latin typeface="Bebas Neue"/>
                <a:ea typeface="Bebas Neue"/>
                <a:cs typeface="Bebas Neue"/>
                <a:sym typeface="Bebas Neue"/>
              </a:rPr>
              <a:t>présenté par</a:t>
            </a:r>
            <a:endParaRPr sz="1300">
              <a:solidFill>
                <a:srgbClr val="F1C23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1C232"/>
                </a:solidFill>
                <a:latin typeface="Bebas Neue"/>
                <a:ea typeface="Bebas Neue"/>
                <a:cs typeface="Bebas Neue"/>
                <a:sym typeface="Bebas Neue"/>
              </a:rPr>
              <a:t>C’MAMA</a:t>
            </a:r>
            <a:endParaRPr sz="1300">
              <a:solidFill>
                <a:srgbClr val="F1C23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1C232"/>
                </a:solidFill>
              </a:rPr>
              <a:t> Catégories des produits les moins vendues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50" y="930650"/>
            <a:ext cx="4364546" cy="29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71625"/>
            <a:ext cx="4438799" cy="29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Segmentation clients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27" y="661325"/>
            <a:ext cx="7621748" cy="44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00" y="640200"/>
            <a:ext cx="7666996" cy="45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Segmentation clients: “More than two purchases”</a:t>
            </a:r>
            <a:endParaRPr sz="2682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75" y="658525"/>
            <a:ext cx="7923724" cy="44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Cohortes : “More than two purchase”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314550" y="1688900"/>
            <a:ext cx="5136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3159 dates de livraisons manquantes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70% des observations ont un review score 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bug système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de livraisons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2410 noms de catégories de produits manquantes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35% des observations ont un review score 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 de remplissage humain ?</a:t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6985275" y="2515600"/>
            <a:ext cx="21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5195900" y="1688900"/>
            <a:ext cx="357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fr">
                <a:solidFill>
                  <a:schemeClr val="dk1"/>
                </a:solidFill>
              </a:rPr>
              <a:t>97% clients ont commandés qu’une seule fois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Passer une commande sur le site ne nécessite peut être pas de compte client 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Hypothèses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725" y="4129300"/>
            <a:ext cx="1014200" cy="10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77" y="1465000"/>
            <a:ext cx="3958254" cy="275801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4811850" y="2251650"/>
            <a:ext cx="3842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Promotion ou mail </a:t>
            </a:r>
            <a:r>
              <a:rPr lang="fr" sz="1500"/>
              <a:t>personnalisé</a:t>
            </a:r>
            <a:r>
              <a:rPr lang="fr" sz="1500"/>
              <a:t> pour fidéliser les clients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Cibler d’autres états du Brésil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(ex: Bahia, </a:t>
            </a:r>
            <a:r>
              <a:rPr lang="fr" sz="1500"/>
              <a:t>Ceará</a:t>
            </a:r>
            <a:r>
              <a:rPr lang="fr" sz="1500"/>
              <a:t>, </a:t>
            </a:r>
            <a:r>
              <a:rPr lang="fr" sz="1500"/>
              <a:t>Rondônia)</a:t>
            </a:r>
            <a:endParaRPr sz="1500"/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Perspectives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 rot="-6371151">
            <a:off x="-378026" y="3606978"/>
            <a:ext cx="2700230" cy="2260946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 rot="-6371151">
            <a:off x="-273251" y="3220253"/>
            <a:ext cx="2700230" cy="2260946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725" y="4129300"/>
            <a:ext cx="1014200" cy="10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2214900" y="1555800"/>
            <a:ext cx="4714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rgbClr val="F1C232"/>
                </a:solidFill>
                <a:latin typeface="Bebas Neue"/>
                <a:ea typeface="Bebas Neue"/>
                <a:cs typeface="Bebas Neue"/>
                <a:sym typeface="Bebas Neue"/>
              </a:rPr>
              <a:t>Merci de votre Attention</a:t>
            </a:r>
            <a:endParaRPr sz="6000">
              <a:solidFill>
                <a:srgbClr val="F1C23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62" y="662975"/>
            <a:ext cx="7965376" cy="448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Cohortes : Tous les clients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20" name="Google Shape;220;p29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0" y="144725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Objectif de notre Travail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547650" y="1820850"/>
            <a:ext cx="4236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Analyser les données d’un site de vente en ligne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comprendre les comportements de ses clients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d’une segmentation RFM </a:t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725" y="4129300"/>
            <a:ext cx="1014200" cy="10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29888" r="0" t="0"/>
          <a:stretch/>
        </p:blipFill>
        <p:spPr>
          <a:xfrm>
            <a:off x="205050" y="1352250"/>
            <a:ext cx="4292644" cy="306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4"/>
          <p:cNvCxnSpPr/>
          <p:nvPr/>
        </p:nvCxnSpPr>
        <p:spPr>
          <a:xfrm>
            <a:off x="6660400" y="2685625"/>
            <a:ext cx="10800" cy="8826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800" y="4129300"/>
            <a:ext cx="1014200" cy="10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0" y="144725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Organisation et </a:t>
            </a:r>
            <a:r>
              <a:rPr lang="fr">
                <a:solidFill>
                  <a:srgbClr val="F1C232"/>
                </a:solidFill>
              </a:rPr>
              <a:t>Rétro-planning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43249" t="0"/>
          <a:stretch/>
        </p:blipFill>
        <p:spPr>
          <a:xfrm>
            <a:off x="4646270" y="1586225"/>
            <a:ext cx="3113554" cy="25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75" y="937327"/>
            <a:ext cx="3813324" cy="38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725" y="4129300"/>
            <a:ext cx="1014200" cy="10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Données utilisées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-114300" y="716400"/>
            <a:ext cx="582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" sz="1800">
                <a:solidFill>
                  <a:schemeClr val="dk1"/>
                </a:solidFill>
              </a:rPr>
              <a:t>Taille du dataset : 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</a:rPr>
              <a:t>105383 rows × 13 columns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" sz="1800">
                <a:solidFill>
                  <a:schemeClr val="dk1"/>
                </a:solidFill>
              </a:rPr>
              <a:t>Période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116" y="1992350"/>
            <a:ext cx="5258983" cy="306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/>
          <p:nvPr/>
        </p:nvCxnSpPr>
        <p:spPr>
          <a:xfrm>
            <a:off x="3198550" y="1898650"/>
            <a:ext cx="47271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6"/>
          <p:cNvSpPr txBox="1"/>
          <p:nvPr/>
        </p:nvSpPr>
        <p:spPr>
          <a:xfrm>
            <a:off x="7425800" y="1498450"/>
            <a:ext cx="8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2018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2663750" y="1550500"/>
            <a:ext cx="15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 2016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725" y="4129300"/>
            <a:ext cx="1014200" cy="10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D</a:t>
            </a:r>
            <a:r>
              <a:rPr lang="fr">
                <a:solidFill>
                  <a:srgbClr val="F1C232"/>
                </a:solidFill>
              </a:rPr>
              <a:t>onnées u</a:t>
            </a:r>
            <a:r>
              <a:rPr lang="fr">
                <a:solidFill>
                  <a:srgbClr val="F1C232"/>
                </a:solidFill>
              </a:rPr>
              <a:t>tilisées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-114300" y="716400"/>
            <a:ext cx="582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" sz="1800">
                <a:solidFill>
                  <a:schemeClr val="dk1"/>
                </a:solidFill>
              </a:rPr>
              <a:t>Taille du dataset : 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</a:rPr>
              <a:t>105383 rows × 13 columns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" sz="1800">
                <a:solidFill>
                  <a:schemeClr val="dk1"/>
                </a:solidFill>
              </a:rPr>
              <a:t>Période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</a:rPr>
              <a:t>Localisation: Brésil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000" y="2021025"/>
            <a:ext cx="4795473" cy="30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156440" y="1548000"/>
            <a:ext cx="231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1" name="Google Shape;111;p18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725" y="4129300"/>
            <a:ext cx="1014200" cy="10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617675" y="2197975"/>
            <a:ext cx="28899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095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/>
              <a:t>Temps de livraison</a:t>
            </a:r>
            <a:r>
              <a:rPr lang="fr" sz="1800" u="sng"/>
              <a:t> moyen</a:t>
            </a:r>
            <a:endParaRPr sz="1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solidFill>
                  <a:schemeClr val="dk1"/>
                </a:solidFill>
                <a:highlight>
                  <a:srgbClr val="FFFFFF"/>
                </a:highlight>
              </a:rPr>
              <a:t>11.72 jours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4924725" y="2227638"/>
            <a:ext cx="32409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dk1"/>
                </a:solidFill>
                <a:highlight>
                  <a:srgbClr val="FFFFFF"/>
                </a:highlight>
              </a:rPr>
              <a:t>Niveau de satisfaction moyen</a:t>
            </a:r>
            <a:endParaRPr sz="18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  <a:highlight>
                  <a:srgbClr val="FFFFFF"/>
                </a:highlight>
              </a:rPr>
              <a:t>4.05 / 5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726275" y="876538"/>
            <a:ext cx="26727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/>
              <a:t>Chiffre d’affaire total</a:t>
            </a:r>
            <a:endParaRPr sz="1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solidFill>
                  <a:schemeClr val="dk1"/>
                </a:solidFill>
                <a:highlight>
                  <a:srgbClr val="FFFFFF"/>
                </a:highlight>
              </a:rPr>
              <a:t>16, 293, 876.33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4828875" y="3465138"/>
            <a:ext cx="343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/>
              <a:t>Mode de </a:t>
            </a:r>
            <a:r>
              <a:rPr lang="fr" sz="1800" u="sng"/>
              <a:t>paiement le plus répandu</a:t>
            </a:r>
            <a:endParaRPr sz="1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Credit card</a:t>
            </a:r>
            <a:r>
              <a:rPr b="1" lang="fr" sz="1600"/>
              <a:t> </a:t>
            </a:r>
            <a:endParaRPr b="1" sz="1600"/>
          </a:p>
        </p:txBody>
      </p:sp>
      <p:sp>
        <p:nvSpPr>
          <p:cNvPr id="118" name="Google Shape;118;p18"/>
          <p:cNvSpPr txBox="1"/>
          <p:nvPr/>
        </p:nvSpPr>
        <p:spPr>
          <a:xfrm>
            <a:off x="442175" y="3435475"/>
            <a:ext cx="324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625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/>
              <a:t>Nombre moyen de paiements </a:t>
            </a:r>
            <a:r>
              <a:rPr lang="fr" sz="1800" u="sng"/>
              <a:t>différés</a:t>
            </a:r>
            <a:endParaRPr sz="1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2.8</a:t>
            </a:r>
            <a:endParaRPr b="1" sz="1600"/>
          </a:p>
        </p:txBody>
      </p:sp>
      <p:sp>
        <p:nvSpPr>
          <p:cNvPr id="119" name="Google Shape;119;p18"/>
          <p:cNvSpPr txBox="1"/>
          <p:nvPr/>
        </p:nvSpPr>
        <p:spPr>
          <a:xfrm>
            <a:off x="5955025" y="2507838"/>
            <a:ext cx="21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4622175" y="906213"/>
            <a:ext cx="3846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/>
              <a:t>Provenance principale des clients</a:t>
            </a:r>
            <a:endParaRPr sz="1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</a:rPr>
              <a:t>S</a:t>
            </a:r>
            <a:r>
              <a:rPr b="1" lang="fr" sz="1600">
                <a:solidFill>
                  <a:schemeClr val="dk1"/>
                </a:solidFill>
                <a:highlight>
                  <a:schemeClr val="lt1"/>
                </a:highlight>
              </a:rPr>
              <a:t>ã</a:t>
            </a:r>
            <a:r>
              <a:rPr b="1" lang="fr" sz="1600">
                <a:solidFill>
                  <a:schemeClr val="dk1"/>
                </a:solidFill>
              </a:rPr>
              <a:t>o Paulo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Vue générale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Observations: Score de satisfaction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925" y="1311900"/>
            <a:ext cx="5650074" cy="372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25" y="645525"/>
            <a:ext cx="2451001" cy="13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Observations: Mode de </a:t>
            </a:r>
            <a:r>
              <a:rPr lang="fr">
                <a:solidFill>
                  <a:srgbClr val="F1C232"/>
                </a:solidFill>
              </a:rPr>
              <a:t>paiement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313" y="1061751"/>
            <a:ext cx="4870075" cy="384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25" y="840872"/>
            <a:ext cx="1661376" cy="166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0" y="1649575"/>
            <a:ext cx="4391201" cy="297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 rot="4781026">
            <a:off x="6949591" y="-589465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4781026">
            <a:off x="6805792" y="-215492"/>
            <a:ext cx="2700455" cy="2260960"/>
          </a:xfrm>
          <a:prstGeom prst="diagStripe">
            <a:avLst>
              <a:gd fmla="val 7213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subTitle"/>
          </p:nvPr>
        </p:nvSpPr>
        <p:spPr>
          <a:xfrm>
            <a:off x="0" y="-12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</a:rPr>
              <a:t>Top 5 des meilleures catégories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325" y="1740151"/>
            <a:ext cx="4454149" cy="293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25" y="124950"/>
            <a:ext cx="1426424" cy="142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